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32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o Mehr" initials="" lastIdx="9" clrIdx="0"/>
  <p:cmAuthor id="1" name="Penguin Yang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0:56:23.694" idx="1">
    <p:pos x="196" y="725"/>
    <p:text>Make an overview of the presentation. Ideally with the rough duration of each section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0:55:26.611" idx="2">
    <p:pos x="196" y="280"/>
    <p:text>Don't abbreviate here -- this should be unambiguous and easy to read (Multi-layer perceptron?)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48:14.932" idx="3">
    <p:pos x="6000" y="0"/>
    <p:text>Nice! I really like these types of slides that focus in on one point. One step further is to delete all the other photos and just show the CNN image</p:text>
  </p:cm>
  <p:cm authorId="1" dt="2019-10-24T21:48:14.932" idx="1">
    <p:pos x="6000" y="0"/>
    <p:text>We have one in Slide 8 :D
But I get your point, let me made a slight modification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06:07.179" idx="4">
    <p:pos x="6000" y="0"/>
    <p:text>I think this should come before other topics, since dropout/initialization/etc. are all related to optimizing the loss function. Perhaps also one slide that just says something like "we now have a network with a bunch of weight and a loss function. to learn we just do gradient descent and backpropogate the error derivates" -- this will reinforce what was learned in lecture / the notes, and set you up for these last ~5 slides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02:16.476" idx="5">
    <p:pos x="6000" y="0"/>
    <p:text>Maybe cite the names of/link to a couple popular initialization methods: e.g. He, Xavier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06:46.017" idx="6">
    <p:pos x="6000" y="0"/>
    <p:text>I like this slide! This is great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11:35.281" idx="7">
    <p:pos x="6000" y="0"/>
    <p:text>Nice motivation!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39:15.027" idx="8">
    <p:pos x="6000" y="0"/>
    <p:text>I think it would make sense to highlight TensorFlow and Pytorch as the two most popular libraries for modern DL. Also I think dependency arrows could be clearer when flipped direction.</p:text>
  </p:cm>
  <p:cm authorId="1" dt="2019-10-24T21:39:15.027" idx="2">
    <p:pos x="6000" y="0"/>
    <p:text>Ah, I see. I'll make dependency more obvious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13:16.733" idx="9">
    <p:pos x="6000" y="0"/>
    <p:text>Yes!!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f80fe057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f80fe057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a9145849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a9145849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802c103d1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802c103d1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a7c0ea64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a7c0ea64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a7c0ea64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a7c0ea64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142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a7c0ea64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a7c0ea64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f594ad7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f594ad7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a7c0ea64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a7c0ea64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f80fe057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f80fe057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a7c0ea641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a7c0ea641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f7675cf0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f7675cf0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a7c0ea6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a7c0ea6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a914584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a9145849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54ca3a43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54ca3a43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a7c0ea64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a7c0ea64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f594ad75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f594ad75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f594ad75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f594ad75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f594ad75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f594ad75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f594ad7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f594ad7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594ad75a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594ad75a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f594ad75a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f594ad75a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802c103d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802c103d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54ca3a43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54ca3a43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594ad75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f594ad75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f594ad75a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f594ad75a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colab.research.google.com</a:t>
            </a:r>
            <a:r>
              <a:rPr lang="en" dirty="0"/>
              <a:t>/drive/1Enc-pKlP4Q3cimEBfcQv0B_6hUvjVL3o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f594ad75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f594ad75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54ca3a43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54ca3a43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54ca3a43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54ca3a43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a7c0ea64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a7c0ea64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f80fe05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f80fe05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a7c0ea64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a7c0ea64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f80fe057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f80fe057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4" Type="http://schemas.openxmlformats.org/officeDocument/2006/relationships/hyperlink" Target="https://ruder.io/optimizing-gradient-descen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comments" Target="../comments/comment8.xm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-1399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 to Deep Learning</a:t>
            </a:r>
            <a:endParaRPr sz="3600" dirty="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671" y="2916213"/>
            <a:ext cx="1324125" cy="13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47182" y="1912650"/>
            <a:ext cx="6990978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/>
              <a:t>TA: Drew Hudson</a:t>
            </a:r>
          </a:p>
          <a:p>
            <a:pPr lvl="0" algn="ctr"/>
            <a:r>
              <a:rPr lang="en-US" sz="1800" dirty="0"/>
              <a:t>May 8, 2020</a:t>
            </a: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4E95ED6E-1375-B74B-B348-9105A076384D}"/>
              </a:ext>
            </a:extLst>
          </p:cNvPr>
          <p:cNvSpPr txBox="1"/>
          <p:nvPr/>
        </p:nvSpPr>
        <p:spPr>
          <a:xfrm>
            <a:off x="-36576" y="4172400"/>
            <a:ext cx="7973568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1800" dirty="0"/>
          </a:p>
          <a:p>
            <a:pPr algn="ctr"/>
            <a:r>
              <a:rPr lang="en-US" sz="1600" dirty="0"/>
              <a:t>Slides credits: Atharva </a:t>
            </a:r>
            <a:r>
              <a:rPr lang="en-US" sz="1600" dirty="0" err="1"/>
              <a:t>Parulekar</a:t>
            </a:r>
            <a:r>
              <a:rPr lang="en-US" sz="1600" dirty="0"/>
              <a:t>, </a:t>
            </a:r>
            <a:r>
              <a:rPr lang="en-US" sz="1600" dirty="0" err="1"/>
              <a:t>Jingbo</a:t>
            </a:r>
            <a:r>
              <a:rPr lang="en-US" sz="1600" dirty="0"/>
              <a:t> Yang, Drew Hudson, </a:t>
            </a:r>
            <a:r>
              <a:rPr lang="en-US" sz="1600" dirty="0" err="1"/>
              <a:t>Guanzhi</a:t>
            </a:r>
            <a:r>
              <a:rPr lang="en-US" sz="1600" dirty="0"/>
              <a:t> Wang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Translational invariance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311700" y="1214225"/>
            <a:ext cx="3446400" cy="3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we are training filters to detect cats and the moving these filters over the data, a differently positioned cat will also get detected by the same set of filters.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250" y="1214237"/>
            <a:ext cx="4901052" cy="32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Filters? Layers of filters?</a:t>
            </a:r>
            <a:endParaRPr dirty="0"/>
          </a:p>
        </p:txBody>
      </p:sp>
      <p:grpSp>
        <p:nvGrpSpPr>
          <p:cNvPr id="144" name="Google Shape;144;p23"/>
          <p:cNvGrpSpPr/>
          <p:nvPr/>
        </p:nvGrpSpPr>
        <p:grpSpPr>
          <a:xfrm>
            <a:off x="311691" y="1261826"/>
            <a:ext cx="3476859" cy="2619858"/>
            <a:chOff x="307964" y="1111925"/>
            <a:chExt cx="5159310" cy="3887607"/>
          </a:xfrm>
        </p:grpSpPr>
        <p:pic>
          <p:nvPicPr>
            <p:cNvPr id="145" name="Google Shape;14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111925"/>
              <a:ext cx="2493827" cy="1288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2047" y="1111925"/>
              <a:ext cx="2501297" cy="1288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31125" y="3710975"/>
              <a:ext cx="2493827" cy="1288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2050" y="2419350"/>
              <a:ext cx="2575224" cy="1325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7964" y="2418475"/>
              <a:ext cx="2501302" cy="12925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22450" y="3934750"/>
            <a:ext cx="43356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Images that maximize filter outputs at certain layers. We observe that the images get more complex as filters are situated deeper</a:t>
            </a:r>
            <a:endParaRPr sz="160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5775" y="1203925"/>
            <a:ext cx="4591625" cy="25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4363500" y="3934750"/>
            <a:ext cx="45339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How deeper layers can learn deeper embeddings. How an eye is made up of multiple curves and a face is made up of two eyes.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use convolutions?</a:t>
            </a: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311700" y="4293800"/>
            <a:ext cx="80358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 convolutions extract features and let normal cnn’s decide on them.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6298500" y="4869800"/>
            <a:ext cx="25338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credit: LeCun et al. (1998)</a:t>
            </a:r>
            <a:endParaRPr sz="1000"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50" y="1246900"/>
            <a:ext cx="8257701" cy="300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really is just a linear operation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802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 convolution is a giant matrix multiplication.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can expand the 2 dimensional image into a vector and the conv operation into a matrix.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101" y="1152476"/>
            <a:ext cx="3035225" cy="1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775" y="3251825"/>
            <a:ext cx="2821525" cy="1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12" y="2471213"/>
            <a:ext cx="2316074" cy="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Nonlinearities/Activations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Google Shape;166;p2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237940" cy="3409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For hidden layers, often</a:t>
                </a:r>
              </a:p>
              <a:p>
                <a:pPr marL="285750" indent="-285750"/>
                <a:r>
                  <a:rPr lang="en-US" dirty="0" err="1"/>
                  <a:t>ReLU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dirty="0"/>
              </a:p>
              <a:p>
                <a:pPr marL="285750" indent="-285750"/>
                <a:r>
                  <a:rPr lang="en-US" dirty="0"/>
                  <a:t>Hyperbolic tangent: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285750" indent="-285750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output layers, often</a:t>
                </a:r>
              </a:p>
              <a:p>
                <a:pPr marL="285750" indent="-285750"/>
                <a:r>
                  <a:rPr lang="en-US" dirty="0"/>
                  <a:t>Linear (identity):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285750" indent="-285750"/>
                <a:r>
                  <a:rPr lang="en-US" dirty="0"/>
                  <a:t>Sigmoid: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pPr marL="285750" indent="-285750"/>
                <a:r>
                  <a:rPr lang="en-US" dirty="0" err="1"/>
                  <a:t>Softmax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(normalize the logits into a discrete probability distribution)</a:t>
                </a:r>
              </a:p>
            </p:txBody>
          </p:sp>
        </mc:Choice>
        <mc:Fallback>
          <p:sp>
            <p:nvSpPr>
              <p:cNvPr id="166" name="Google Shape;166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237940" cy="3409500"/>
              </a:xfrm>
              <a:prstGeom prst="rect">
                <a:avLst/>
              </a:prstGeom>
              <a:blipFill>
                <a:blip r:embed="rId3"/>
                <a:stretch>
                  <a:fillRect l="-616" b="-29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9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175" y="2571750"/>
            <a:ext cx="2760550" cy="24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learn?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9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Instead of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They are “optimizers” 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Momentum: Gradient + Momentum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Nestrov</a:t>
            </a:r>
            <a:r>
              <a:rPr lang="en" dirty="0"/>
              <a:t>: Momentum + Gradients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Adagrad</a:t>
            </a:r>
            <a:r>
              <a:rPr lang="en" dirty="0"/>
              <a:t>: Normalize with sum of </a:t>
            </a:r>
            <a:r>
              <a:rPr lang="en" dirty="0" err="1"/>
              <a:t>sq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RMSprop</a:t>
            </a:r>
            <a:r>
              <a:rPr lang="en" dirty="0"/>
              <a:t>: Normalize with moving avg of sum of squares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ADAM: </a:t>
            </a:r>
            <a:r>
              <a:rPr lang="en" dirty="0" err="1"/>
              <a:t>RMsprop</a:t>
            </a:r>
            <a:r>
              <a:rPr lang="en" dirty="0"/>
              <a:t> + momentum</a:t>
            </a:r>
          </a:p>
          <a:p>
            <a:pPr lvl="0"/>
            <a:r>
              <a:rPr lang="en-US" dirty="0">
                <a:hlinkClick r:id="rId4"/>
              </a:rPr>
              <a:t>https://ruder.io/optimizing-gradient-descent/</a:t>
            </a:r>
            <a:endParaRPr dirty="0"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100" y="80525"/>
            <a:ext cx="3753850" cy="29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6">
            <a:alphaModFix/>
          </a:blip>
          <a:srcRect l="8347" r="15000" b="14104"/>
          <a:stretch/>
        </p:blipFill>
        <p:spPr>
          <a:xfrm>
            <a:off x="1561250" y="941525"/>
            <a:ext cx="3878221" cy="7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Mini</a:t>
            </a:r>
            <a:r>
              <a:rPr lang="en"/>
              <a:t>-batch Gradient Descent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11700" y="1237500"/>
            <a:ext cx="564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Expensive to compute gradient for large dataset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Memory size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Compute time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Mini-batch: takes a sample of training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How to we sample intelligently?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700" y="1697225"/>
            <a:ext cx="4459801" cy="221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deeper better?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7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networks seem to be more powerful but harder to train.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of information during forward propagation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of gradient info during back propagation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There are many ways to “keep the gradient going”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400" y="1292850"/>
            <a:ext cx="4196701" cy="29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the layers, create a gradient highway or information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highway.</a:t>
            </a: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311700" y="4293800"/>
            <a:ext cx="18507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ResNet (2015)</a:t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525" y="2052975"/>
            <a:ext cx="2890024" cy="16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 l="42706"/>
          <a:stretch/>
        </p:blipFill>
        <p:spPr>
          <a:xfrm>
            <a:off x="6509304" y="0"/>
            <a:ext cx="927376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9"/>
          <p:cNvCxnSpPr/>
          <p:nvPr/>
        </p:nvCxnSpPr>
        <p:spPr>
          <a:xfrm>
            <a:off x="2664225" y="1822900"/>
            <a:ext cx="4184400" cy="79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9"/>
          <p:cNvCxnSpPr/>
          <p:nvPr/>
        </p:nvCxnSpPr>
        <p:spPr>
          <a:xfrm rot="10800000" flipH="1">
            <a:off x="2679000" y="2915125"/>
            <a:ext cx="4206600" cy="105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4" name="Google Shape;204;p29"/>
          <p:cNvSpPr txBox="1"/>
          <p:nvPr/>
        </p:nvSpPr>
        <p:spPr>
          <a:xfrm>
            <a:off x="337075" y="4855800"/>
            <a:ext cx="25338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credit: He et al. (2015)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Initialization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initialize all neurons to zero?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all the weights are same we will not be able to </a:t>
            </a:r>
            <a:r>
              <a:rPr lang="en" u="sng"/>
              <a:t>break symmetry</a:t>
            </a:r>
            <a:r>
              <a:rPr lang="en"/>
              <a:t> of the network and all filters will end up learning the same thing.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Large numbers, might knock relu units out.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4764600" y="1152475"/>
            <a:ext cx="406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 units once knocked out and their output is zero, their gradient flow also becomes zero.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need small random numbers at initialization.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Variance : 1/sqrt(n)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Mean: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2323750" y="4280725"/>
            <a:ext cx="3973800" cy="76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494450" y="3951350"/>
            <a:ext cx="2841600" cy="44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Popular initialization setups</a:t>
            </a:r>
            <a:endParaRPr sz="160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2441050" y="4473925"/>
            <a:ext cx="40677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(Xavier, Kaiming) (Uniform, Normal)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3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 for deep learning     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neural networks 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Recurrent neural networks       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tools                  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cutting off some network connections do?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Trains multiple smaller networks in an ensemble.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drop entire layer too!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Acts like a really good regularizer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950" y="1017725"/>
            <a:ext cx="4068674" cy="20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Tricks for training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if your data set is smaller. This helps the network generalize more.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Early stopping if training loss goes above validation loss.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Random hyperparameter search or grid search?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325" y="936325"/>
            <a:ext cx="3977975" cy="22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163" y="3333375"/>
            <a:ext cx="2916294" cy="12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/>
          <p:nvPr/>
        </p:nvSpPr>
        <p:spPr>
          <a:xfrm>
            <a:off x="906500" y="1159163"/>
            <a:ext cx="7584900" cy="2880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311700" y="8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sounds like fun!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other areas of deep learning?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25076" b="22106"/>
          <a:stretch/>
        </p:blipFill>
        <p:spPr>
          <a:xfrm>
            <a:off x="3613591" y="1206531"/>
            <a:ext cx="3306637" cy="27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839625" y="2109542"/>
            <a:ext cx="25809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801" y="4252022"/>
            <a:ext cx="1458925" cy="779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941" y="4201976"/>
            <a:ext cx="1279533" cy="8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0549" y="4359524"/>
            <a:ext cx="1250858" cy="65044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311703" y="4483577"/>
            <a:ext cx="1584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</a:t>
            </a:r>
            <a:endParaRPr/>
          </a:p>
        </p:txBody>
      </p:sp>
      <p:sp>
        <p:nvSpPr>
          <p:cNvPr id="242" name="Google Shape;242;p33"/>
          <p:cNvSpPr txBox="1"/>
          <p:nvPr/>
        </p:nvSpPr>
        <p:spPr>
          <a:xfrm>
            <a:off x="3779020" y="4476198"/>
            <a:ext cx="1155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RL</a:t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6151825" y="4526450"/>
            <a:ext cx="1074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NN</a:t>
            </a:r>
            <a:endParaRPr/>
          </a:p>
        </p:txBody>
      </p:sp>
      <p:cxnSp>
        <p:nvCxnSpPr>
          <p:cNvPr id="244" name="Google Shape;244;p33"/>
          <p:cNvCxnSpPr/>
          <p:nvPr/>
        </p:nvCxnSpPr>
        <p:spPr>
          <a:xfrm>
            <a:off x="453525" y="4237375"/>
            <a:ext cx="3325500" cy="7536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have 1D architectures (remember this)</a:t>
            </a: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body" idx="1"/>
          </p:nvPr>
        </p:nvSpPr>
        <p:spPr>
          <a:xfrm>
            <a:off x="311700" y="1213175"/>
            <a:ext cx="4541700" cy="3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works on any data where there is a local pattern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use 1D convolutions on DNA sequences, text sequences and music notes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what if time series has </a:t>
            </a:r>
            <a:r>
              <a:rPr lang="en" b="1">
                <a:solidFill>
                  <a:srgbClr val="980000"/>
                </a:solidFill>
              </a:rPr>
              <a:t>causal dependency</a:t>
            </a:r>
            <a:r>
              <a:rPr lang="en"/>
              <a:t> or any kind of </a:t>
            </a:r>
            <a:r>
              <a:rPr lang="en" b="1">
                <a:solidFill>
                  <a:srgbClr val="980000"/>
                </a:solidFill>
              </a:rPr>
              <a:t>sequential dependency</a:t>
            </a:r>
            <a:r>
              <a:rPr lang="en"/>
              <a:t>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79350"/>
            <a:ext cx="4107900" cy="28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address sequential dependency?</a:t>
            </a:r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25" y="1725875"/>
            <a:ext cx="2270500" cy="30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311700" y="1213175"/>
            <a:ext cx="42603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recurrent neural network (RNN)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259" name="Google Shape;259;p35"/>
          <p:cNvCxnSpPr/>
          <p:nvPr/>
        </p:nvCxnSpPr>
        <p:spPr>
          <a:xfrm>
            <a:off x="877125" y="2311225"/>
            <a:ext cx="405000" cy="4521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35"/>
          <p:cNvSpPr txBox="1"/>
          <p:nvPr/>
        </p:nvSpPr>
        <p:spPr>
          <a:xfrm>
            <a:off x="152625" y="2012200"/>
            <a:ext cx="16956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output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2584750" y="1725875"/>
            <a:ext cx="16956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Output</a:t>
            </a:r>
            <a:endParaRPr/>
          </a:p>
        </p:txBody>
      </p:sp>
      <p:cxnSp>
        <p:nvCxnSpPr>
          <p:cNvPr id="262" name="Google Shape;262;p35"/>
          <p:cNvCxnSpPr/>
          <p:nvPr/>
        </p:nvCxnSpPr>
        <p:spPr>
          <a:xfrm flipH="1">
            <a:off x="2451075" y="2048300"/>
            <a:ext cx="650100" cy="2733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35"/>
          <p:cNvCxnSpPr/>
          <p:nvPr/>
        </p:nvCxnSpPr>
        <p:spPr>
          <a:xfrm>
            <a:off x="1170000" y="4035975"/>
            <a:ext cx="669000" cy="2448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p35"/>
          <p:cNvSpPr txBox="1"/>
          <p:nvPr/>
        </p:nvSpPr>
        <p:spPr>
          <a:xfrm>
            <a:off x="42925" y="3639525"/>
            <a:ext cx="16956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time step</a:t>
            </a:r>
            <a:endParaRPr/>
          </a:p>
        </p:txBody>
      </p:sp>
      <p:cxnSp>
        <p:nvCxnSpPr>
          <p:cNvPr id="265" name="Google Shape;265;p35"/>
          <p:cNvCxnSpPr/>
          <p:nvPr/>
        </p:nvCxnSpPr>
        <p:spPr>
          <a:xfrm rot="10800000">
            <a:off x="2658500" y="3564850"/>
            <a:ext cx="405000" cy="367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35"/>
          <p:cNvSpPr txBox="1"/>
          <p:nvPr/>
        </p:nvSpPr>
        <p:spPr>
          <a:xfrm>
            <a:off x="2584750" y="3932350"/>
            <a:ext cx="16956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Cell</a:t>
            </a:r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38575"/>
            <a:ext cx="411480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>
            <a:spLocks noGrp="1"/>
          </p:cNvSpPr>
          <p:nvPr>
            <p:ph type="body" idx="1"/>
          </p:nvPr>
        </p:nvSpPr>
        <p:spPr>
          <a:xfrm>
            <a:off x="5185150" y="1725875"/>
            <a:ext cx="42603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Unrolling an RNN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4485950" y="2946725"/>
            <a:ext cx="4540800" cy="61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" name="Google Shape;270;p35"/>
          <p:cNvCxnSpPr/>
          <p:nvPr/>
        </p:nvCxnSpPr>
        <p:spPr>
          <a:xfrm rot="10800000" flipH="1">
            <a:off x="4514225" y="3696875"/>
            <a:ext cx="113100" cy="6594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1" name="Google Shape;271;p35"/>
          <p:cNvSpPr txBox="1"/>
          <p:nvPr/>
        </p:nvSpPr>
        <p:spPr>
          <a:xfrm>
            <a:off x="4056000" y="4339000"/>
            <a:ext cx="49329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really the same cell,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many different cells like kernels of CNN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RNN produce result?</a:t>
            </a: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450" y="2329022"/>
            <a:ext cx="5011912" cy="232552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1713691" y="4654561"/>
            <a:ext cx="51555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 I                     love               CS                                  !</a:t>
            </a:r>
            <a:endParaRPr b="1">
              <a:solidFill>
                <a:srgbClr val="980000"/>
              </a:solidFill>
            </a:endParaRPr>
          </a:p>
        </p:txBody>
      </p:sp>
      <p:grpSp>
        <p:nvGrpSpPr>
          <p:cNvPr id="279" name="Google Shape;279;p36"/>
          <p:cNvGrpSpPr/>
          <p:nvPr/>
        </p:nvGrpSpPr>
        <p:grpSpPr>
          <a:xfrm>
            <a:off x="1835077" y="1573645"/>
            <a:ext cx="216613" cy="829555"/>
            <a:chOff x="1838850" y="1112225"/>
            <a:chExt cx="235500" cy="912000"/>
          </a:xfrm>
        </p:grpSpPr>
        <p:sp>
          <p:nvSpPr>
            <p:cNvPr id="280" name="Google Shape;280;p36"/>
            <p:cNvSpPr/>
            <p:nvPr/>
          </p:nvSpPr>
          <p:spPr>
            <a:xfrm>
              <a:off x="1838850" y="15694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1838850" y="13408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1838850" y="17980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1838850" y="11122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36"/>
          <p:cNvGrpSpPr/>
          <p:nvPr/>
        </p:nvGrpSpPr>
        <p:grpSpPr>
          <a:xfrm>
            <a:off x="2945755" y="1573645"/>
            <a:ext cx="216613" cy="829555"/>
            <a:chOff x="1838850" y="1112225"/>
            <a:chExt cx="235500" cy="912000"/>
          </a:xfrm>
        </p:grpSpPr>
        <p:sp>
          <p:nvSpPr>
            <p:cNvPr id="285" name="Google Shape;285;p36"/>
            <p:cNvSpPr/>
            <p:nvPr/>
          </p:nvSpPr>
          <p:spPr>
            <a:xfrm>
              <a:off x="1838850" y="15694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1838850" y="13408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1838850" y="17980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1838850" y="11122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6"/>
          <p:cNvGrpSpPr/>
          <p:nvPr/>
        </p:nvGrpSpPr>
        <p:grpSpPr>
          <a:xfrm>
            <a:off x="4056433" y="1573645"/>
            <a:ext cx="216613" cy="829555"/>
            <a:chOff x="1838850" y="1112225"/>
            <a:chExt cx="235500" cy="912000"/>
          </a:xfrm>
        </p:grpSpPr>
        <p:sp>
          <p:nvSpPr>
            <p:cNvPr id="290" name="Google Shape;290;p36"/>
            <p:cNvSpPr/>
            <p:nvPr/>
          </p:nvSpPr>
          <p:spPr>
            <a:xfrm>
              <a:off x="1838850" y="15694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1838850" y="13408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1838850" y="17980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1838850" y="11122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36"/>
          <p:cNvGrpSpPr/>
          <p:nvPr/>
        </p:nvGrpSpPr>
        <p:grpSpPr>
          <a:xfrm>
            <a:off x="5920901" y="1573645"/>
            <a:ext cx="216613" cy="829555"/>
            <a:chOff x="1838850" y="1112225"/>
            <a:chExt cx="235500" cy="912000"/>
          </a:xfrm>
        </p:grpSpPr>
        <p:sp>
          <p:nvSpPr>
            <p:cNvPr id="295" name="Google Shape;295;p36"/>
            <p:cNvSpPr/>
            <p:nvPr/>
          </p:nvSpPr>
          <p:spPr>
            <a:xfrm>
              <a:off x="1838850" y="15694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1838850" y="13408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1838850" y="17980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1838850" y="11122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6"/>
          <p:cNvSpPr/>
          <p:nvPr/>
        </p:nvSpPr>
        <p:spPr>
          <a:xfrm>
            <a:off x="5655586" y="1417975"/>
            <a:ext cx="757500" cy="1136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" name="Google Shape;300;p36"/>
          <p:cNvCxnSpPr>
            <a:endCxn id="299" idx="3"/>
          </p:cNvCxnSpPr>
          <p:nvPr/>
        </p:nvCxnSpPr>
        <p:spPr>
          <a:xfrm rot="10800000">
            <a:off x="6413086" y="1986325"/>
            <a:ext cx="872400" cy="517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1" name="Google Shape;301;p36"/>
          <p:cNvSpPr txBox="1"/>
          <p:nvPr/>
        </p:nvSpPr>
        <p:spPr>
          <a:xfrm>
            <a:off x="6964740" y="2589275"/>
            <a:ext cx="20052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after reading full sentence</a:t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1471451" y="1417975"/>
            <a:ext cx="3240600" cy="1136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" name="Google Shape;303;p36"/>
          <p:cNvCxnSpPr>
            <a:endCxn id="302" idx="3"/>
          </p:cNvCxnSpPr>
          <p:nvPr/>
        </p:nvCxnSpPr>
        <p:spPr>
          <a:xfrm flipH="1">
            <a:off x="4712051" y="1333225"/>
            <a:ext cx="565200" cy="6531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36"/>
          <p:cNvSpPr txBox="1"/>
          <p:nvPr/>
        </p:nvSpPr>
        <p:spPr>
          <a:xfrm>
            <a:off x="4620750" y="974575"/>
            <a:ext cx="2069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Evolving “embedding”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2 types of RNN cells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3">
            <a:alphaModFix/>
          </a:blip>
          <a:srcRect b="13171"/>
          <a:stretch/>
        </p:blipFill>
        <p:spPr>
          <a:xfrm>
            <a:off x="822700" y="1844375"/>
            <a:ext cx="7384598" cy="24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1303150" y="4331200"/>
            <a:ext cx="30132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 Term Memory (LSTM)</a:t>
            </a:r>
            <a:endParaRPr/>
          </a:p>
        </p:txBody>
      </p:sp>
      <p:sp>
        <p:nvSpPr>
          <p:cNvPr id="312" name="Google Shape;312;p37"/>
          <p:cNvSpPr txBox="1"/>
          <p:nvPr/>
        </p:nvSpPr>
        <p:spPr>
          <a:xfrm>
            <a:off x="5334228" y="4331200"/>
            <a:ext cx="25611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Gated Recurrent Unit (GRU)</a:t>
            </a:r>
            <a:endParaRPr/>
          </a:p>
        </p:txBody>
      </p:sp>
      <p:cxnSp>
        <p:nvCxnSpPr>
          <p:cNvPr id="313" name="Google Shape;313;p37"/>
          <p:cNvCxnSpPr/>
          <p:nvPr/>
        </p:nvCxnSpPr>
        <p:spPr>
          <a:xfrm>
            <a:off x="1584500" y="1577275"/>
            <a:ext cx="539100" cy="8487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" name="Google Shape;314;p37"/>
          <p:cNvSpPr/>
          <p:nvPr/>
        </p:nvSpPr>
        <p:spPr>
          <a:xfrm>
            <a:off x="1358400" y="2425950"/>
            <a:ext cx="1516800" cy="12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7"/>
          <p:cNvSpPr txBox="1"/>
          <p:nvPr/>
        </p:nvSpPr>
        <p:spPr>
          <a:xfrm>
            <a:off x="311700" y="1209350"/>
            <a:ext cx="2506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in “long term memory”</a:t>
            </a:r>
            <a:endParaRPr/>
          </a:p>
        </p:txBody>
      </p:sp>
      <p:cxnSp>
        <p:nvCxnSpPr>
          <p:cNvPr id="316" name="Google Shape;316;p37"/>
          <p:cNvCxnSpPr>
            <a:endCxn id="317" idx="0"/>
          </p:cNvCxnSpPr>
          <p:nvPr/>
        </p:nvCxnSpPr>
        <p:spPr>
          <a:xfrm flipH="1">
            <a:off x="3468575" y="1567950"/>
            <a:ext cx="122400" cy="858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p37"/>
          <p:cNvSpPr/>
          <p:nvPr/>
        </p:nvSpPr>
        <p:spPr>
          <a:xfrm>
            <a:off x="3176525" y="2425950"/>
            <a:ext cx="584100" cy="12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/>
          <p:cNvSpPr txBox="1"/>
          <p:nvPr/>
        </p:nvSpPr>
        <p:spPr>
          <a:xfrm>
            <a:off x="2985600" y="1209350"/>
            <a:ext cx="2263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to current input</a:t>
            </a:r>
            <a:endParaRPr/>
          </a:p>
        </p:txBody>
      </p:sp>
      <p:sp>
        <p:nvSpPr>
          <p:cNvPr id="319" name="Google Shape;319;p37"/>
          <p:cNvSpPr/>
          <p:nvPr/>
        </p:nvSpPr>
        <p:spPr>
          <a:xfrm>
            <a:off x="6437650" y="2604788"/>
            <a:ext cx="584100" cy="12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7"/>
          <p:cNvSpPr/>
          <p:nvPr/>
        </p:nvSpPr>
        <p:spPr>
          <a:xfrm>
            <a:off x="5682350" y="2604800"/>
            <a:ext cx="672300" cy="12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" name="Google Shape;321;p37"/>
          <p:cNvCxnSpPr>
            <a:endCxn id="319" idx="0"/>
          </p:cNvCxnSpPr>
          <p:nvPr/>
        </p:nvCxnSpPr>
        <p:spPr>
          <a:xfrm flipH="1">
            <a:off x="6729700" y="1567688"/>
            <a:ext cx="714300" cy="10371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74225" y="1209350"/>
            <a:ext cx="1287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gate</a:t>
            </a:r>
            <a:endParaRPr/>
          </a:p>
        </p:txBody>
      </p:sp>
      <p:cxnSp>
        <p:nvCxnSpPr>
          <p:cNvPr id="323" name="Google Shape;323;p37"/>
          <p:cNvCxnSpPr>
            <a:endCxn id="320" idx="0"/>
          </p:cNvCxnSpPr>
          <p:nvPr/>
        </p:nvCxnSpPr>
        <p:spPr>
          <a:xfrm flipH="1">
            <a:off x="6018500" y="1558400"/>
            <a:ext cx="134700" cy="10464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5758550" y="1210075"/>
            <a:ext cx="1287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 gate</a:t>
            </a: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7021750" y="2604800"/>
            <a:ext cx="584100" cy="12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" name="Google Shape;326;p37"/>
          <p:cNvCxnSpPr/>
          <p:nvPr/>
        </p:nvCxnSpPr>
        <p:spPr>
          <a:xfrm rot="10800000">
            <a:off x="7641500" y="3604100"/>
            <a:ext cx="518400" cy="2262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7" name="Google Shape;327;p37"/>
          <p:cNvSpPr txBox="1"/>
          <p:nvPr/>
        </p:nvSpPr>
        <p:spPr>
          <a:xfrm>
            <a:off x="7830175" y="3754100"/>
            <a:ext cx="140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to current input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AND deep?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4563"/>
            <a:ext cx="3764000" cy="34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400" y="923875"/>
            <a:ext cx="2862600" cy="3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 rot="1118362">
            <a:off x="1780981" y="1553692"/>
            <a:ext cx="2020898" cy="465711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6" name="Google Shape;336;p38"/>
          <p:cNvCxnSpPr>
            <a:endCxn id="335" idx="3"/>
          </p:cNvCxnSpPr>
          <p:nvPr/>
        </p:nvCxnSpPr>
        <p:spPr>
          <a:xfrm>
            <a:off x="1094601" y="1359911"/>
            <a:ext cx="967200" cy="3543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8"/>
          <p:cNvSpPr txBox="1"/>
          <p:nvPr/>
        </p:nvSpPr>
        <p:spPr>
          <a:xfrm>
            <a:off x="140650" y="1010600"/>
            <a:ext cx="2263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last value</a:t>
            </a:r>
            <a:endParaRPr/>
          </a:p>
        </p:txBody>
      </p:sp>
      <p:cxnSp>
        <p:nvCxnSpPr>
          <p:cNvPr id="338" name="Google Shape;338;p38"/>
          <p:cNvCxnSpPr/>
          <p:nvPr/>
        </p:nvCxnSpPr>
        <p:spPr>
          <a:xfrm flipH="1">
            <a:off x="7481475" y="1668975"/>
            <a:ext cx="621900" cy="3486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38"/>
          <p:cNvSpPr/>
          <p:nvPr/>
        </p:nvSpPr>
        <p:spPr>
          <a:xfrm>
            <a:off x="4994400" y="2017525"/>
            <a:ext cx="2685000" cy="1036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8"/>
          <p:cNvSpPr txBox="1"/>
          <p:nvPr/>
        </p:nvSpPr>
        <p:spPr>
          <a:xfrm>
            <a:off x="7605875" y="1105425"/>
            <a:ext cx="2263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“attention” to everything</a:t>
            </a:r>
            <a:endParaRPr/>
          </a:p>
        </p:txBody>
      </p:sp>
      <p:sp>
        <p:nvSpPr>
          <p:cNvPr id="341" name="Google Shape;341;p38"/>
          <p:cNvSpPr txBox="1"/>
          <p:nvPr/>
        </p:nvSpPr>
        <p:spPr>
          <a:xfrm>
            <a:off x="1823778" y="4483600"/>
            <a:ext cx="25611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</a:t>
            </a:r>
            <a:endParaRPr/>
          </a:p>
        </p:txBody>
      </p:sp>
      <p:sp>
        <p:nvSpPr>
          <p:cNvPr id="342" name="Google Shape;342;p38"/>
          <p:cNvSpPr txBox="1"/>
          <p:nvPr/>
        </p:nvSpPr>
        <p:spPr>
          <a:xfrm>
            <a:off x="5715228" y="4559800"/>
            <a:ext cx="25611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Model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“Recurrent” AND convolutional?</a:t>
            </a:r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 rotWithShape="1">
          <a:blip r:embed="rId3">
            <a:alphaModFix/>
          </a:blip>
          <a:srcRect l="15610" t="19242" r="7790" b="22465"/>
          <a:stretch/>
        </p:blipFill>
        <p:spPr>
          <a:xfrm>
            <a:off x="4350750" y="2264688"/>
            <a:ext cx="4713475" cy="21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5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Temporal convolutional network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Temporal dependency achieved through “one-sided” convolution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efficient because deep learning packages are optimized for matrix multiplication = convolution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 hard dependency</a:t>
            </a:r>
            <a:endParaRPr u="sn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More? Take CS230, CS236, CS231N, CS224N</a:t>
            </a:r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00" y="1240025"/>
            <a:ext cx="3130250" cy="16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 rotWithShape="1">
          <a:blip r:embed="rId4">
            <a:alphaModFix/>
          </a:blip>
          <a:srcRect l="25076" b="22106"/>
          <a:stretch/>
        </p:blipFill>
        <p:spPr>
          <a:xfrm>
            <a:off x="6845830" y="1186114"/>
            <a:ext cx="2031008" cy="16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2450" y="3027200"/>
            <a:ext cx="2745349" cy="18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302" y="3365237"/>
            <a:ext cx="2683825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/>
        </p:nvSpPr>
        <p:spPr>
          <a:xfrm>
            <a:off x="90900" y="1682875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360" name="Google Shape;360;p40"/>
          <p:cNvSpPr txBox="1"/>
          <p:nvPr/>
        </p:nvSpPr>
        <p:spPr>
          <a:xfrm>
            <a:off x="5142000" y="1740763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361" name="Google Shape;361;p40"/>
          <p:cNvSpPr txBox="1"/>
          <p:nvPr/>
        </p:nvSpPr>
        <p:spPr>
          <a:xfrm>
            <a:off x="144800" y="3615625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4919100" y="3143025"/>
            <a:ext cx="2031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Networks/Relational</a:t>
            </a:r>
            <a:endParaRPr/>
          </a:p>
        </p:txBody>
      </p:sp>
      <p:sp>
        <p:nvSpPr>
          <p:cNvPr id="363" name="Google Shape;363;p40"/>
          <p:cNvSpPr/>
          <p:nvPr/>
        </p:nvSpPr>
        <p:spPr>
          <a:xfrm>
            <a:off x="90900" y="1122225"/>
            <a:ext cx="8954400" cy="1856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 learned multi-layer perceptron in class?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Expensive to learn.  Will not generalize well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Does not exploit the </a:t>
            </a:r>
            <a:r>
              <a:rPr lang="en" u="sng" dirty="0"/>
              <a:t>order and local relations</a:t>
            </a:r>
            <a:r>
              <a:rPr lang="en" dirty="0"/>
              <a:t> in the data!</a:t>
            </a:r>
            <a:endParaRPr dirty="0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819" t="15028" r="2738" b="10792"/>
          <a:stretch/>
        </p:blipFill>
        <p:spPr>
          <a:xfrm>
            <a:off x="717825" y="2270300"/>
            <a:ext cx="7187726" cy="17710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989350" y="4329575"/>
            <a:ext cx="31653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64x64x3=12288 parameters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also want </a:t>
            </a:r>
            <a:r>
              <a:rPr lang="en" b="1" dirty="0">
                <a:solidFill>
                  <a:srgbClr val="980000"/>
                </a:solidFill>
              </a:rPr>
              <a:t>many</a:t>
            </a:r>
            <a:r>
              <a:rPr lang="en" dirty="0"/>
              <a:t> layers </a:t>
            </a:r>
            <a:endParaRPr dirty="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248" y="4139395"/>
            <a:ext cx="824176" cy="82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 rot="10800000">
            <a:off x="4099725" y="3830375"/>
            <a:ext cx="94200" cy="4992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today, but take CS234 and CS224W</a:t>
            </a:r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00" y="1240025"/>
            <a:ext cx="3130250" cy="16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/>
          <p:cNvPicPr preferRelativeResize="0"/>
          <p:nvPr/>
        </p:nvPicPr>
        <p:blipFill rotWithShape="1">
          <a:blip r:embed="rId4">
            <a:alphaModFix/>
          </a:blip>
          <a:srcRect l="25076" b="22106"/>
          <a:stretch/>
        </p:blipFill>
        <p:spPr>
          <a:xfrm>
            <a:off x="6845830" y="1186114"/>
            <a:ext cx="2031008" cy="16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2450" y="3027200"/>
            <a:ext cx="2745349" cy="18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302" y="3365237"/>
            <a:ext cx="2683825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1"/>
          <p:cNvSpPr txBox="1"/>
          <p:nvPr/>
        </p:nvSpPr>
        <p:spPr>
          <a:xfrm>
            <a:off x="90900" y="1682875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374" name="Google Shape;374;p41"/>
          <p:cNvSpPr txBox="1"/>
          <p:nvPr/>
        </p:nvSpPr>
        <p:spPr>
          <a:xfrm>
            <a:off x="5142000" y="1740763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375" name="Google Shape;375;p41"/>
          <p:cNvSpPr txBox="1"/>
          <p:nvPr/>
        </p:nvSpPr>
        <p:spPr>
          <a:xfrm>
            <a:off x="144800" y="3615625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919100" y="3143025"/>
            <a:ext cx="2031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Networks/Relational</a:t>
            </a:r>
            <a:endParaRPr/>
          </a:p>
        </p:txBody>
      </p:sp>
      <p:sp>
        <p:nvSpPr>
          <p:cNvPr id="377" name="Google Shape;377;p41"/>
          <p:cNvSpPr/>
          <p:nvPr/>
        </p:nvSpPr>
        <p:spPr>
          <a:xfrm>
            <a:off x="190300" y="3027225"/>
            <a:ext cx="8855100" cy="1856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/>
          <p:nvPr/>
        </p:nvSpPr>
        <p:spPr>
          <a:xfrm>
            <a:off x="5505900" y="752250"/>
            <a:ext cx="3456600" cy="4131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2"/>
          <p:cNvSpPr/>
          <p:nvPr/>
        </p:nvSpPr>
        <p:spPr>
          <a:xfrm>
            <a:off x="110500" y="1131450"/>
            <a:ext cx="5124600" cy="325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for deep learning</a:t>
            </a:r>
            <a:endParaRPr/>
          </a:p>
        </p:txBody>
      </p:sp>
      <p:pic>
        <p:nvPicPr>
          <p:cNvPr id="385" name="Google Shape;3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600" y="3398050"/>
            <a:ext cx="2996598" cy="81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42"/>
          <p:cNvGrpSpPr/>
          <p:nvPr/>
        </p:nvGrpSpPr>
        <p:grpSpPr>
          <a:xfrm>
            <a:off x="214200" y="1378712"/>
            <a:ext cx="4652400" cy="1806150"/>
            <a:chOff x="420050" y="1616437"/>
            <a:chExt cx="4652400" cy="1806150"/>
          </a:xfrm>
        </p:grpSpPr>
        <p:grpSp>
          <p:nvGrpSpPr>
            <p:cNvPr id="387" name="Google Shape;387;p42"/>
            <p:cNvGrpSpPr/>
            <p:nvPr/>
          </p:nvGrpSpPr>
          <p:grpSpPr>
            <a:xfrm>
              <a:off x="420050" y="1865287"/>
              <a:ext cx="4652400" cy="1557300"/>
              <a:chOff x="311700" y="2194525"/>
              <a:chExt cx="4652400" cy="1557300"/>
            </a:xfrm>
          </p:grpSpPr>
          <p:sp>
            <p:nvSpPr>
              <p:cNvPr id="388" name="Google Shape;388;p42"/>
              <p:cNvSpPr/>
              <p:nvPr/>
            </p:nvSpPr>
            <p:spPr>
              <a:xfrm>
                <a:off x="311700" y="2194525"/>
                <a:ext cx="4652400" cy="15573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89" name="Google Shape;389;p4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9551" y="2477050"/>
                <a:ext cx="1826042" cy="992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42"/>
              <p:cNvPicPr preferRelativeResize="0"/>
              <p:nvPr/>
            </p:nvPicPr>
            <p:blipFill rotWithShape="1">
              <a:blip r:embed="rId5">
                <a:alphaModFix/>
              </a:blip>
              <a:srcRect l="33751" t="39152" r="31885" b="37794"/>
              <a:stretch/>
            </p:blipFill>
            <p:spPr>
              <a:xfrm>
                <a:off x="3081641" y="2754764"/>
                <a:ext cx="1560014" cy="530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1" name="Google Shape;391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6253" y="1616437"/>
              <a:ext cx="1985973" cy="5481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" name="Google Shape;392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8400" y="951775"/>
            <a:ext cx="1253575" cy="12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3112" y="3625563"/>
            <a:ext cx="2158850" cy="10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9280" y="2400993"/>
            <a:ext cx="2741021" cy="1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2"/>
          <p:cNvSpPr txBox="1"/>
          <p:nvPr/>
        </p:nvSpPr>
        <p:spPr>
          <a:xfrm>
            <a:off x="2829875" y="4214625"/>
            <a:ext cx="20910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Popular Tools</a:t>
            </a:r>
            <a:endParaRPr sz="2400"/>
          </a:p>
        </p:txBody>
      </p:sp>
      <p:sp>
        <p:nvSpPr>
          <p:cNvPr id="396" name="Google Shape;396;p42"/>
          <p:cNvSpPr txBox="1"/>
          <p:nvPr/>
        </p:nvSpPr>
        <p:spPr>
          <a:xfrm>
            <a:off x="5386350" y="564250"/>
            <a:ext cx="1754400" cy="92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Specialized Groups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$50 not enough! Where can I get free stuff?</a:t>
            </a:r>
            <a:endParaRPr/>
          </a:p>
        </p:txBody>
      </p:sp>
      <p:sp>
        <p:nvSpPr>
          <p:cNvPr id="402" name="Google Shape;40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Free (limited-ish) GPU access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Works nicely with Tensorflow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Links to Google Drive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Register a new Google Cloud account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=&gt; Instant $300??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=&gt; AWS free tier (limited compute)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=&gt; Azure education account, $200?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03" name="Google Shape;403;p43"/>
          <p:cNvSpPr txBox="1">
            <a:spLocks noGrp="1"/>
          </p:cNvSpPr>
          <p:nvPr>
            <p:ph type="body" idx="1"/>
          </p:nvPr>
        </p:nvSpPr>
        <p:spPr>
          <a:xfrm>
            <a:off x="4437375" y="2932975"/>
            <a:ext cx="3999900" cy="17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</a:t>
            </a:r>
            <a:r>
              <a:rPr lang="en" b="1" u="sng" dirty="0"/>
              <a:t>SAVE</a:t>
            </a:r>
            <a:r>
              <a:rPr lang="en" dirty="0"/>
              <a:t> money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r>
              <a:rPr lang="en" sz="3000" b="1" dirty="0">
                <a:solidFill>
                  <a:srgbClr val="FF0000"/>
                </a:solidFill>
              </a:rPr>
              <a:t>CLOSE</a:t>
            </a:r>
            <a:r>
              <a:rPr lang="en" dirty="0"/>
              <a:t> your GPU instance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</a:t>
            </a:r>
            <a:r>
              <a:rPr lang="en" sz="3000" b="1" dirty="0">
                <a:solidFill>
                  <a:srgbClr val="FF0000"/>
                </a:solidFill>
              </a:rPr>
              <a:t>~$1</a:t>
            </a:r>
            <a:r>
              <a:rPr lang="en" dirty="0"/>
              <a:t> an hour</a:t>
            </a:r>
            <a:endParaRPr dirty="0"/>
          </a:p>
        </p:txBody>
      </p:sp>
      <p:sp>
        <p:nvSpPr>
          <p:cNvPr id="404" name="Google Shape;404;p43"/>
          <p:cNvSpPr txBox="1">
            <a:spLocks noGrp="1"/>
          </p:cNvSpPr>
          <p:nvPr>
            <p:ph type="body" idx="1"/>
          </p:nvPr>
        </p:nvSpPr>
        <p:spPr>
          <a:xfrm>
            <a:off x="4496000" y="1390375"/>
            <a:ext cx="3999900" cy="18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Azure Notebook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Kaggle kernel???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Amazon SageMaker?</a:t>
            </a:r>
            <a:endParaRPr/>
          </a:p>
        </p:txBody>
      </p:sp>
      <p:sp>
        <p:nvSpPr>
          <p:cNvPr id="405" name="Google Shape;405;p43"/>
          <p:cNvSpPr/>
          <p:nvPr/>
        </p:nvSpPr>
        <p:spPr>
          <a:xfrm>
            <a:off x="3582450" y="1850475"/>
            <a:ext cx="1187100" cy="32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1" cy="524422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4"/>
          <p:cNvSpPr txBox="1">
            <a:spLocks noGrp="1"/>
          </p:cNvSpPr>
          <p:nvPr>
            <p:ph type="title"/>
          </p:nvPr>
        </p:nvSpPr>
        <p:spPr>
          <a:xfrm>
            <a:off x="311700" y="1754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Good luck!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Well, have fun too :D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areas of deep learning?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00" y="1240025"/>
            <a:ext cx="3130250" cy="16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l="25076" b="22106"/>
          <a:stretch/>
        </p:blipFill>
        <p:spPr>
          <a:xfrm>
            <a:off x="6845830" y="1186114"/>
            <a:ext cx="2031008" cy="16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2450" y="3027200"/>
            <a:ext cx="2745349" cy="18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302" y="3365237"/>
            <a:ext cx="2683825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90900" y="1682875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5142000" y="1740763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144800" y="3615625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919100" y="3143025"/>
            <a:ext cx="2031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Networks/Relational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areas of deep learning?</a:t>
            </a:r>
            <a:endParaRPr/>
          </a:p>
        </p:txBody>
      </p:sp>
      <p:grpSp>
        <p:nvGrpSpPr>
          <p:cNvPr id="92" name="Google Shape;92;p17"/>
          <p:cNvGrpSpPr/>
          <p:nvPr/>
        </p:nvGrpSpPr>
        <p:grpSpPr>
          <a:xfrm>
            <a:off x="-76200" y="1086682"/>
            <a:ext cx="8539887" cy="2970131"/>
            <a:chOff x="-257262" y="1070150"/>
            <a:chExt cx="5336762" cy="1856100"/>
          </a:xfrm>
        </p:grpSpPr>
        <p:sp>
          <p:nvSpPr>
            <p:cNvPr id="93" name="Google Shape;93;p17"/>
            <p:cNvSpPr/>
            <p:nvPr/>
          </p:nvSpPr>
          <p:spPr>
            <a:xfrm>
              <a:off x="144800" y="1070150"/>
              <a:ext cx="4934700" cy="18561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0000" y="1240025"/>
              <a:ext cx="3130250" cy="167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7"/>
            <p:cNvSpPr txBox="1"/>
            <p:nvPr/>
          </p:nvSpPr>
          <p:spPr>
            <a:xfrm>
              <a:off x="-257262" y="1719095"/>
              <a:ext cx="2503800" cy="6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Convolutional </a:t>
              </a:r>
              <a:endParaRPr sz="24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Neural Network</a:t>
              </a:r>
              <a:endParaRPr sz="2400"/>
            </a:p>
          </p:txBody>
        </p:sp>
      </p:grpSp>
      <p:grpSp>
        <p:nvGrpSpPr>
          <p:cNvPr id="96" name="Google Shape;96;p17"/>
          <p:cNvGrpSpPr/>
          <p:nvPr/>
        </p:nvGrpSpPr>
        <p:grpSpPr>
          <a:xfrm>
            <a:off x="319509" y="4167003"/>
            <a:ext cx="8504987" cy="857506"/>
            <a:chOff x="-4547007" y="3192136"/>
            <a:chExt cx="13487134" cy="1856075"/>
          </a:xfrm>
        </p:grpSpPr>
        <p:pic>
          <p:nvPicPr>
            <p:cNvPr id="97" name="Google Shape;97;p17"/>
            <p:cNvPicPr preferRelativeResize="0"/>
            <p:nvPr/>
          </p:nvPicPr>
          <p:blipFill rotWithShape="1">
            <a:blip r:embed="rId4">
              <a:alphaModFix/>
            </a:blip>
            <a:srcRect l="25076" b="22106"/>
            <a:stretch/>
          </p:blipFill>
          <p:spPr>
            <a:xfrm>
              <a:off x="-2397351" y="3365227"/>
              <a:ext cx="2031008" cy="167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39101" y="3192136"/>
              <a:ext cx="2745349" cy="185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56302" y="3365237"/>
              <a:ext cx="2683825" cy="139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7"/>
            <p:cNvSpPr txBox="1"/>
            <p:nvPr/>
          </p:nvSpPr>
          <p:spPr>
            <a:xfrm>
              <a:off x="-4547007" y="3754954"/>
              <a:ext cx="2031000" cy="6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Recurrent NN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-146113" y="3723444"/>
              <a:ext cx="1585200" cy="6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Deep RL</a:t>
              </a:r>
              <a:endParaRPr/>
            </a:p>
          </p:txBody>
        </p:sp>
        <p:sp>
          <p:nvSpPr>
            <p:cNvPr id="102" name="Google Shape;102;p17"/>
            <p:cNvSpPr txBox="1"/>
            <p:nvPr/>
          </p:nvSpPr>
          <p:spPr>
            <a:xfrm>
              <a:off x="4376918" y="3723436"/>
              <a:ext cx="2031000" cy="6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Graph NN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look at images in detail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00" y="1146613"/>
            <a:ext cx="6892625" cy="36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not extract features using filters?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Better, why not let the data dictate what filters to use?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Learnable filters!!</a:t>
            </a:r>
            <a:endParaRPr dirty="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300" y="652825"/>
            <a:ext cx="4390175" cy="248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300" y="3188225"/>
            <a:ext cx="2469563" cy="1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on multiple channels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5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are generally RGB !!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would a filter work on a image with RGB channels?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filter should also have 3 channels.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Now the output has a channel for every filter we have used.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375" y="1095700"/>
            <a:ext cx="4260299" cy="352995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7038475" y="3348800"/>
            <a:ext cx="982500" cy="3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sharing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3151900"/>
            <a:ext cx="7913100" cy="14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Lesser the parameters less computationally intensive the training. This is a win win as we are reusing parameters.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99" y="1307800"/>
            <a:ext cx="7779161" cy="15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1117</Words>
  <Application>Microsoft Macintosh PowerPoint</Application>
  <PresentationFormat>On-screen Show (16:9)</PresentationFormat>
  <Paragraphs>189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Cambria Math</vt:lpstr>
      <vt:lpstr>Simple Light</vt:lpstr>
      <vt:lpstr>Introduction to Deep Learning</vt:lpstr>
      <vt:lpstr>Overview</vt:lpstr>
      <vt:lpstr>But we learned multi-layer perceptron in class?</vt:lpstr>
      <vt:lpstr>What are areas of deep learning?</vt:lpstr>
      <vt:lpstr>What are areas of deep learning?</vt:lpstr>
      <vt:lpstr>Let us look at images in detail</vt:lpstr>
      <vt:lpstr>Filters</vt:lpstr>
      <vt:lpstr>Convolution on multiple channels</vt:lpstr>
      <vt:lpstr>Parameter sharing</vt:lpstr>
      <vt:lpstr>Translational invariance</vt:lpstr>
      <vt:lpstr>Filters? Layers of filters?</vt:lpstr>
      <vt:lpstr>How do we use convolutions?</vt:lpstr>
      <vt:lpstr>Convolution really is just a linear operation</vt:lpstr>
      <vt:lpstr>Nonlinearities/Activations </vt:lpstr>
      <vt:lpstr>How do we learn?</vt:lpstr>
      <vt:lpstr>Mini-batch Gradient Descent</vt:lpstr>
      <vt:lpstr>Is deeper better?</vt:lpstr>
      <vt:lpstr>Solution</vt:lpstr>
      <vt:lpstr>Initialization</vt:lpstr>
      <vt:lpstr>Dropout</vt:lpstr>
      <vt:lpstr>Tricks for training</vt:lpstr>
      <vt:lpstr>CNN sounds like fun! What are some other areas of deep learning?</vt:lpstr>
      <vt:lpstr>We can also have 1D architectures (remember this)</vt:lpstr>
      <vt:lpstr>To address sequential dependency?</vt:lpstr>
      <vt:lpstr>How does RNN produce result?</vt:lpstr>
      <vt:lpstr>There are 2 types of RNN cells</vt:lpstr>
      <vt:lpstr>Recurrent AND deep?</vt:lpstr>
      <vt:lpstr>“Recurrent” AND convolutional?</vt:lpstr>
      <vt:lpstr>More? Take CS230, CS236, CS231N, CS224N</vt:lpstr>
      <vt:lpstr>Not today, but take CS234 and CS224W</vt:lpstr>
      <vt:lpstr>Tools for deep learning</vt:lpstr>
      <vt:lpstr>$50 not enough! Where can I get free stuff?</vt:lpstr>
      <vt:lpstr>Good luck! Well, have fun too :D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cp:lastModifiedBy>Guanzhi Wang</cp:lastModifiedBy>
  <cp:revision>9</cp:revision>
  <dcterms:modified xsi:type="dcterms:W3CDTF">2020-05-03T06:35:13Z</dcterms:modified>
</cp:coreProperties>
</file>